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3" r:id="rId1"/>
  </p:sldMasterIdLst>
  <p:notesMasterIdLst>
    <p:notesMasterId r:id="rId20"/>
  </p:notesMasterIdLst>
  <p:sldIdLst>
    <p:sldId id="256" r:id="rId2"/>
    <p:sldId id="258" r:id="rId3"/>
    <p:sldId id="264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93" r:id="rId12"/>
    <p:sldId id="287" r:id="rId13"/>
    <p:sldId id="294" r:id="rId14"/>
    <p:sldId id="289" r:id="rId15"/>
    <p:sldId id="295" r:id="rId16"/>
    <p:sldId id="296" r:id="rId17"/>
    <p:sldId id="292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16376-21E7-AA4E-BACD-A976DE1BB1C4}">
          <p14:sldIdLst>
            <p14:sldId id="256"/>
            <p14:sldId id="258"/>
            <p14:sldId id="264"/>
            <p14:sldId id="259"/>
            <p14:sldId id="260"/>
            <p14:sldId id="280"/>
            <p14:sldId id="281"/>
            <p14:sldId id="282"/>
            <p14:sldId id="283"/>
            <p14:sldId id="284"/>
            <p14:sldId id="293"/>
            <p14:sldId id="287"/>
            <p14:sldId id="294"/>
            <p14:sldId id="289"/>
            <p14:sldId id="295"/>
            <p14:sldId id="296"/>
            <p14:sldId id="292"/>
            <p14:sldId id="26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Desktop:untitled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languages%5b3%5d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overall_sizes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year_created%5b2%5d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languag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untitled.csv!$C$1:$C$20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&gt; 20</c:v>
                </c:pt>
              </c:strCache>
            </c:strRef>
          </c:cat>
          <c:val>
            <c:numRef>
              <c:f>untitled.csv!$D$1:$D$20</c:f>
              <c:numCache>
                <c:formatCode>General</c:formatCode>
                <c:ptCount val="20"/>
                <c:pt idx="0">
                  <c:v>127226.0</c:v>
                </c:pt>
                <c:pt idx="1">
                  <c:v>28623.0</c:v>
                </c:pt>
                <c:pt idx="2">
                  <c:v>11847.0</c:v>
                </c:pt>
                <c:pt idx="3">
                  <c:v>6466.0</c:v>
                </c:pt>
                <c:pt idx="4">
                  <c:v>3884.0</c:v>
                </c:pt>
                <c:pt idx="5">
                  <c:v>2757.0</c:v>
                </c:pt>
                <c:pt idx="6">
                  <c:v>1813.0</c:v>
                </c:pt>
                <c:pt idx="7">
                  <c:v>1354.0</c:v>
                </c:pt>
                <c:pt idx="8">
                  <c:v>1044.0</c:v>
                </c:pt>
                <c:pt idx="9">
                  <c:v>782.0</c:v>
                </c:pt>
                <c:pt idx="10">
                  <c:v>625.0</c:v>
                </c:pt>
                <c:pt idx="11">
                  <c:v>531.0</c:v>
                </c:pt>
                <c:pt idx="12">
                  <c:v>416.0</c:v>
                </c:pt>
                <c:pt idx="13">
                  <c:v>357.0</c:v>
                </c:pt>
                <c:pt idx="14">
                  <c:v>249.0</c:v>
                </c:pt>
                <c:pt idx="15">
                  <c:v>218.0</c:v>
                </c:pt>
                <c:pt idx="16">
                  <c:v>194.0</c:v>
                </c:pt>
                <c:pt idx="17">
                  <c:v>160.0</c:v>
                </c:pt>
                <c:pt idx="18">
                  <c:v>135.0</c:v>
                </c:pt>
                <c:pt idx="19">
                  <c:v>1417.0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3679128"/>
        <c:axId val="-2123665288"/>
      </c:barChart>
      <c:catAx>
        <c:axId val="-2123679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-2123665288"/>
        <c:crosses val="autoZero"/>
        <c:auto val="1"/>
        <c:lblAlgn val="ctr"/>
        <c:lblOffset val="100"/>
        <c:noMultiLvlLbl val="0"/>
      </c:catAx>
      <c:valAx>
        <c:axId val="-2123665288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Users (log)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3679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'languages(3).csv'!$A$1:$A$10</c:f>
              <c:strCache>
                <c:ptCount val="10"/>
                <c:pt idx="0">
                  <c:v>python</c:v>
                </c:pt>
                <c:pt idx="1">
                  <c:v>java</c:v>
                </c:pt>
                <c:pt idx="2">
                  <c:v>php</c:v>
                </c:pt>
                <c:pt idx="3">
                  <c:v>c++</c:v>
                </c:pt>
                <c:pt idx="4">
                  <c:v>c#</c:v>
                </c:pt>
                <c:pt idx="5">
                  <c:v>ruby</c:v>
                </c:pt>
                <c:pt idx="6">
                  <c:v>javascript</c:v>
                </c:pt>
                <c:pt idx="7">
                  <c:v>html/css</c:v>
                </c:pt>
                <c:pt idx="8">
                  <c:v>c</c:v>
                </c:pt>
                <c:pt idx="9">
                  <c:v>objective-c</c:v>
                </c:pt>
              </c:strCache>
            </c:strRef>
          </c:cat>
          <c:val>
            <c:numRef>
              <c:f>'languages(3).csv'!$B$1:$B$10</c:f>
              <c:numCache>
                <c:formatCode>General</c:formatCode>
                <c:ptCount val="10"/>
                <c:pt idx="0">
                  <c:v>44687.0</c:v>
                </c:pt>
                <c:pt idx="1">
                  <c:v>39662.0</c:v>
                </c:pt>
                <c:pt idx="2">
                  <c:v>23134.0</c:v>
                </c:pt>
                <c:pt idx="3">
                  <c:v>20746.0</c:v>
                </c:pt>
                <c:pt idx="4">
                  <c:v>18820.0</c:v>
                </c:pt>
                <c:pt idx="5">
                  <c:v>18465.0</c:v>
                </c:pt>
                <c:pt idx="6">
                  <c:v>15312.0</c:v>
                </c:pt>
                <c:pt idx="7">
                  <c:v>12850.0</c:v>
                </c:pt>
                <c:pt idx="8">
                  <c:v>11204.0</c:v>
                </c:pt>
                <c:pt idx="9">
                  <c:v>4750.0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4167896"/>
        <c:axId val="-2124231272"/>
      </c:barChart>
      <c:catAx>
        <c:axId val="-21241678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Language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24231272"/>
        <c:crosses val="autoZero"/>
        <c:auto val="1"/>
        <c:lblAlgn val="ctr"/>
        <c:lblOffset val="100"/>
        <c:noMultiLvlLbl val="0"/>
      </c:catAx>
      <c:valAx>
        <c:axId val="-2124231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41678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overall_sizes.csv!$A$1:$A$11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&gt; 10</c:v>
                </c:pt>
              </c:strCache>
            </c:strRef>
          </c:cat>
          <c:val>
            <c:numRef>
              <c:f>overall_sizes.csv!$B$1:$B$11</c:f>
              <c:numCache>
                <c:formatCode>General</c:formatCode>
                <c:ptCount val="11"/>
                <c:pt idx="0">
                  <c:v>403627.0</c:v>
                </c:pt>
                <c:pt idx="1">
                  <c:v>5926.0</c:v>
                </c:pt>
                <c:pt idx="2">
                  <c:v>2500.0</c:v>
                </c:pt>
                <c:pt idx="3">
                  <c:v>1761.0</c:v>
                </c:pt>
                <c:pt idx="4">
                  <c:v>536.0</c:v>
                </c:pt>
                <c:pt idx="5">
                  <c:v>505.0</c:v>
                </c:pt>
                <c:pt idx="6">
                  <c:v>368.0</c:v>
                </c:pt>
                <c:pt idx="7">
                  <c:v>271.0</c:v>
                </c:pt>
                <c:pt idx="8">
                  <c:v>193.0</c:v>
                </c:pt>
                <c:pt idx="9">
                  <c:v>186.0</c:v>
                </c:pt>
                <c:pt idx="10">
                  <c:v>1027.0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4108280"/>
        <c:axId val="-2124113352"/>
      </c:barChart>
      <c:catAx>
        <c:axId val="-2124108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Size</a:t>
                </a:r>
                <a:r>
                  <a:rPr lang="en-US" baseline="0"/>
                  <a:t> of Repositories (100 Mb)</a:t>
                </a:r>
                <a:endParaRPr 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-2124113352"/>
        <c:crosses val="autoZero"/>
        <c:auto val="1"/>
        <c:lblAlgn val="ctr"/>
        <c:lblOffset val="100"/>
        <c:noMultiLvlLbl val="0"/>
      </c:catAx>
      <c:valAx>
        <c:axId val="-2124113352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 (log)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41082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Bitbucket</c:v>
          </c:tx>
          <c:marker>
            <c:symbol val="none"/>
          </c:marker>
          <c:cat>
            <c:numRef>
              <c:f>'year_created(2).csv'!$A$1:$A$7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'year_created(2).csv'!$B$1:$B$7</c:f>
              <c:numCache>
                <c:formatCode>General</c:formatCode>
                <c:ptCount val="7"/>
                <c:pt idx="0">
                  <c:v>1098.0</c:v>
                </c:pt>
                <c:pt idx="1">
                  <c:v>9786.0</c:v>
                </c:pt>
                <c:pt idx="2">
                  <c:v>22545.0</c:v>
                </c:pt>
                <c:pt idx="3">
                  <c:v>33973.0</c:v>
                </c:pt>
                <c:pt idx="4">
                  <c:v>64342.0</c:v>
                </c:pt>
                <c:pt idx="5">
                  <c:v>136105.0</c:v>
                </c:pt>
                <c:pt idx="6">
                  <c:v>149051.0</c:v>
                </c:pt>
              </c:numCache>
            </c:numRef>
          </c:val>
          <c:smooth val="0"/>
        </c:ser>
        <c:ser>
          <c:idx val="1"/>
          <c:order val="1"/>
          <c:tx>
            <c:v>DeveloperParadise</c:v>
          </c:tx>
          <c:marker>
            <c:symbol val="none"/>
          </c:marker>
          <c:cat>
            <c:numRef>
              <c:f>'year_created(2).csv'!$A$1:$A$7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'year_created(2).csv'!$C$1:$C$7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6786.0</c:v>
                </c:pt>
                <c:pt idx="5">
                  <c:v>18545.0</c:v>
                </c:pt>
                <c:pt idx="6">
                  <c:v>52973.0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1883992"/>
        <c:axId val="-2127062808"/>
      </c:lineChart>
      <c:catAx>
        <c:axId val="2111883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7062808"/>
        <c:crosses val="autoZero"/>
        <c:auto val="1"/>
        <c:lblAlgn val="ctr"/>
        <c:lblOffset val="100"/>
        <c:noMultiLvlLbl val="0"/>
      </c:catAx>
      <c:valAx>
        <c:axId val="-2127062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 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18839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Languages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807055388172942"/>
          <c:y val="0.151930339041436"/>
          <c:w val="0.759456907010491"/>
          <c:h val="0.702568699085525"/>
        </c:manualLayout>
      </c:layout>
      <c:lineChart>
        <c:grouping val="standar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python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Sheet5!$B$2:$B$8</c:f>
              <c:numCache>
                <c:formatCode>General</c:formatCode>
                <c:ptCount val="7"/>
                <c:pt idx="0">
                  <c:v>16.0</c:v>
                </c:pt>
                <c:pt idx="1">
                  <c:v>196.0</c:v>
                </c:pt>
                <c:pt idx="2">
                  <c:v>1131.0</c:v>
                </c:pt>
                <c:pt idx="3">
                  <c:v>5857.0</c:v>
                </c:pt>
                <c:pt idx="4">
                  <c:v>9889.0</c:v>
                </c:pt>
                <c:pt idx="5">
                  <c:v>15197.0</c:v>
                </c:pt>
                <c:pt idx="6">
                  <c:v>12401.0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Sheet5!$C$2:$C$8</c:f>
              <c:numCache>
                <c:formatCode>General</c:formatCode>
                <c:ptCount val="7"/>
                <c:pt idx="0">
                  <c:v>6.0</c:v>
                </c:pt>
                <c:pt idx="1">
                  <c:v>24.0</c:v>
                </c:pt>
                <c:pt idx="2">
                  <c:v>179.0</c:v>
                </c:pt>
                <c:pt idx="3">
                  <c:v>1214.0</c:v>
                </c:pt>
                <c:pt idx="4">
                  <c:v>2513.0</c:v>
                </c:pt>
                <c:pt idx="5">
                  <c:v>3842.0</c:v>
                </c:pt>
                <c:pt idx="6">
                  <c:v>3426.0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Sheet5!$D$1</c:f>
              <c:strCache>
                <c:ptCount val="1"/>
                <c:pt idx="0">
                  <c:v>c++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Sheet5!$D$2:$D$8</c:f>
              <c:numCache>
                <c:formatCode>General</c:formatCode>
                <c:ptCount val="7"/>
                <c:pt idx="0">
                  <c:v>5.0</c:v>
                </c:pt>
                <c:pt idx="1">
                  <c:v>17.0</c:v>
                </c:pt>
                <c:pt idx="2">
                  <c:v>308.0</c:v>
                </c:pt>
                <c:pt idx="3">
                  <c:v>2408.0</c:v>
                </c:pt>
                <c:pt idx="4">
                  <c:v>4199.0</c:v>
                </c:pt>
                <c:pt idx="5">
                  <c:v>7471.0</c:v>
                </c:pt>
                <c:pt idx="6">
                  <c:v>6338.0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Sheet5!$E$1</c:f>
              <c:strCache>
                <c:ptCount val="1"/>
                <c:pt idx="0">
                  <c:v>ruby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Sheet5!$E$2:$E$8</c:f>
              <c:numCache>
                <c:formatCode>General</c:formatCode>
                <c:ptCount val="7"/>
                <c:pt idx="0">
                  <c:v>4.0</c:v>
                </c:pt>
                <c:pt idx="1">
                  <c:v>9.0</c:v>
                </c:pt>
                <c:pt idx="2">
                  <c:v>74.0</c:v>
                </c:pt>
                <c:pt idx="3">
                  <c:v>543.0</c:v>
                </c:pt>
                <c:pt idx="4">
                  <c:v>1432.0</c:v>
                </c:pt>
                <c:pt idx="5">
                  <c:v>2622.0</c:v>
                </c:pt>
                <c:pt idx="6">
                  <c:v>13781.0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Sheet5!$F$1</c:f>
              <c:strCache>
                <c:ptCount val="1"/>
                <c:pt idx="0">
                  <c:v>php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Sheet5!$F$2:$F$8</c:f>
              <c:numCache>
                <c:formatCode>General</c:formatCode>
                <c:ptCount val="7"/>
                <c:pt idx="1">
                  <c:v>25.0</c:v>
                </c:pt>
                <c:pt idx="2">
                  <c:v>266.0</c:v>
                </c:pt>
                <c:pt idx="3">
                  <c:v>1759.0</c:v>
                </c:pt>
                <c:pt idx="4">
                  <c:v>4042.0</c:v>
                </c:pt>
                <c:pt idx="5">
                  <c:v>8320.0</c:v>
                </c:pt>
                <c:pt idx="6">
                  <c:v>8722.0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Sheet5!$G$1</c:f>
              <c:strCache>
                <c:ptCount val="1"/>
                <c:pt idx="0">
                  <c:v>java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Sheet5!$G$2:$G$8</c:f>
              <c:numCache>
                <c:formatCode>General</c:formatCode>
                <c:ptCount val="7"/>
                <c:pt idx="1">
                  <c:v>25.0</c:v>
                </c:pt>
                <c:pt idx="2">
                  <c:v>403.0</c:v>
                </c:pt>
                <c:pt idx="3">
                  <c:v>3280.0</c:v>
                </c:pt>
                <c:pt idx="4">
                  <c:v>7562.0</c:v>
                </c:pt>
                <c:pt idx="5">
                  <c:v>14515.0</c:v>
                </c:pt>
                <c:pt idx="6">
                  <c:v>13877.0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Sheet5!$H$1</c:f>
              <c:strCache>
                <c:ptCount val="1"/>
                <c:pt idx="0">
                  <c:v>javascript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Sheet5!$H$2:$H$8</c:f>
              <c:numCache>
                <c:formatCode>General</c:formatCode>
                <c:ptCount val="7"/>
                <c:pt idx="1">
                  <c:v>16.0</c:v>
                </c:pt>
                <c:pt idx="2">
                  <c:v>131.0</c:v>
                </c:pt>
                <c:pt idx="3">
                  <c:v>1183.0</c:v>
                </c:pt>
                <c:pt idx="4">
                  <c:v>2792.0</c:v>
                </c:pt>
                <c:pt idx="5">
                  <c:v>5604.0</c:v>
                </c:pt>
                <c:pt idx="6">
                  <c:v>5586.0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Sheet5!$I$1</c:f>
              <c:strCache>
                <c:ptCount val="1"/>
                <c:pt idx="0">
                  <c:v>c#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Sheet5!$I$2:$I$8</c:f>
              <c:numCache>
                <c:formatCode>General</c:formatCode>
                <c:ptCount val="7"/>
                <c:pt idx="2">
                  <c:v>259.0</c:v>
                </c:pt>
                <c:pt idx="3">
                  <c:v>2037.0</c:v>
                </c:pt>
                <c:pt idx="4">
                  <c:v>3781.0</c:v>
                </c:pt>
                <c:pt idx="5">
                  <c:v>6609.0</c:v>
                </c:pt>
                <c:pt idx="6">
                  <c:v>6129.0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Sheet5!$J$1</c:f>
              <c:strCache>
                <c:ptCount val="1"/>
                <c:pt idx="0">
                  <c:v>html/css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Sheet5!$A$2:$A$8</c:f>
              <c:numCache>
                <c:formatCode>General</c:formatCode>
                <c:ptCount val="7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</c:numCache>
            </c:numRef>
          </c:cat>
          <c:val>
            <c:numRef>
              <c:f>Sheet5!$J$2:$J$8</c:f>
              <c:numCache>
                <c:formatCode>General</c:formatCode>
                <c:ptCount val="7"/>
                <c:pt idx="3">
                  <c:v>575.0</c:v>
                </c:pt>
                <c:pt idx="4">
                  <c:v>2235.0</c:v>
                </c:pt>
                <c:pt idx="5">
                  <c:v>5555.0</c:v>
                </c:pt>
                <c:pt idx="6">
                  <c:v>4434.0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4009624"/>
        <c:axId val="2130496472"/>
      </c:lineChart>
      <c:catAx>
        <c:axId val="-2124009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0496472"/>
        <c:crosses val="autoZero"/>
        <c:auto val="1"/>
        <c:lblAlgn val="ctr"/>
        <c:lblOffset val="100"/>
        <c:noMultiLvlLbl val="0"/>
      </c:catAx>
      <c:valAx>
        <c:axId val="2130496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4009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5914920189357"/>
          <c:y val="0.0929789648051918"/>
          <c:w val="0.103416038252016"/>
          <c:h val="0.627652091039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1480-BEC1-9C4B-8D69-CA5A57AAC0A1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AB22-F314-6D49-B4D2-65FAEDFC7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9/24/14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9/24/14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2401070" cy="198308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Deytia Lima</a:t>
            </a:r>
          </a:p>
          <a:p>
            <a:r>
              <a:rPr lang="en-US" sz="1800" dirty="0" err="1" smtClean="0"/>
              <a:t>Alok</a:t>
            </a:r>
            <a:r>
              <a:rPr lang="en-US" sz="1800" dirty="0" smtClean="0"/>
              <a:t> </a:t>
            </a:r>
            <a:r>
              <a:rPr lang="en-US" sz="1800" dirty="0" err="1" smtClean="0"/>
              <a:t>Hota</a:t>
            </a:r>
            <a:endParaRPr lang="en-US" sz="1800" dirty="0" smtClean="0"/>
          </a:p>
          <a:p>
            <a:r>
              <a:rPr lang="en-US" sz="1800" dirty="0" smtClean="0"/>
              <a:t>Tyler Plunkett</a:t>
            </a:r>
          </a:p>
          <a:p>
            <a:r>
              <a:rPr lang="en-US" sz="1800" dirty="0" smtClean="0"/>
              <a:t>Kapil Agrawal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356"/>
            <a:ext cx="6324600" cy="5251323"/>
          </a:xfrm>
        </p:spPr>
        <p:txBody>
          <a:bodyPr/>
          <a:lstStyle/>
          <a:p>
            <a:pPr algn="ctr"/>
            <a:r>
              <a:rPr lang="en-US" b="1" dirty="0" err="1" smtClean="0"/>
              <a:t>Developerparadise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latin typeface="+mn-lt"/>
            </a:endParaRPr>
          </a:p>
        </p:txBody>
      </p:sp>
      <p:sp>
        <p:nvSpPr>
          <p:cNvPr id="5" name="AutoShape 2" descr="data:image/jpeg;base64,/9j/4AAQSkZJRgABAQAAAQABAAD/2wCEAAkGBxQTEBUUEhQWFhUXFxkXGBgXFRccHRwaGRseFhgaGRoZHCghGBslJxUVITMhMSkrLi4vFyAzODQsNygtLisBCgoKBQUFDgUFDisZExkrKysrKysrKysrKysrKysrKysrKysrKysrKysrKysrKysrKysrKysrKysrKysrKysrK//AABEIAKAAvAMBIgACEQEDEQH/xAAbAAEAAwEBAQEAAAAAAAAAAAAABAUGAwIBB//EADoQAAIBAwIFAgQFAwMCBwAAAAECEQADEgQhBRMiMUFRYRQycYEGI1KRoUJisSQzwfDxFRZTcpKi0f/EABQBAQAAAAAAAAAAAAAAAAAAAAD/xAAUEQEAAAAAAAAAAAAAAAAAAAAA/9oADAMBAAIRAxEAPwD9wpSlArxfvKilmMKBJJ8CvdfCKCLpuJ2rnyXFMwRvEyARE9/mH71Lqp1GlwuobOntsGabjmAVjEAjYyYH/wBBUTSa6/bYr8IRblzKHcnmQNj6g5kzQaGlRtBedkm4mDeQDI9oNSaBSlKBSlKBSlKBSlKBSlKBSlKBSlKBSlKBSlcnuMGACkj9UiB/yfFB1pVD/wCI6wxGmAlUMF5gkkMCdoAgeD3Fdn1eqW0h5KNcJbIBoUQpKmT6kAfeguKoOMcOgm6NRctLEESzAEuGLfNsTuv3qXwzWX2MXrOA23BHcqCdpMiSwn+3t5qdqrCupVlVhsYYSJBkGPYgH7UFBo9XaS2pTVOV5/UXBYkhZKAn5V2Bn61pRWfcajBMtNZLc3sOwXHZp8NPTNWvD79xkm4mDSdu47mI+0fvQS6UpQKUpQKUpQKUpQKUrjq3ZUJRcmA2FB2r5NQdJqLzO2VvBASASZJAkTsdp2I9q5LevACLKhieoeBLd8gd4Ek7eRQWlK+CvtApSlBA4roGvIyC69sFSOiAZMQZ7+o+9cNLwUJd5hu3GO8AscQCZiPP1q2pQZ2x+FyoA+JvdkB6v0kkxvsTO/0rrq+CKLKLzbwW2WaQxLGVK7nuYykfSr2vlBj9F8OLtsNqb7OHQKpyEHG2AHHv0zP6zXi1dsJdLDV3QylyQQSv+9vsdu8oPbtWmuXLnMhbS4yJcsAY2kgR9fP9I9apnXUyf9LYKy5HSJnm7TvtIhifX6UH3WtYa2j8+6Ee8WBBMyEKlf7QAs/WrH8P21FvJLjXFYmC8zszT337k/tXC4NVguVqyz82dhsEx2O52adp9D2r6t3VBVW3Ztp5YnZdy3Sqq0zspn+7tQcuKcZtFjbF9rTrzAYSflt5EyRELIM9pEVCuXrD2bh+IvEZ2gzb9w/SFEdj2MVL1NvUG64GnsNbLXILKJI5YCk775GVJ9BFW2n0zFYvC224IC24AjcTLGSD52oMkjaXFctXfZSekAtJPMfckbkTK+kLUziXJ+K31N1XJtQoyg7bDbuD8x/mrLV2763PyLFkCBLsB5ZiRsQZ8x/ce9c9cuo5xx09pkJtyzAExByPfeDsPSg48I4pYRGjUXLot21Ziw2jFdxtuTsYnzV3Y4jabHG4pymBIkwYO3sSB96qLQ1RsuGsWR+WMLYH9UCVYZRHfb2G9c0GryJXT2FeTDx46O5DSSRlt/aPSg0tKqm1OpDf7KsMUJIeOoyHAmZAhf3q0U7UHLV6lbaM7mFUST6AVnOLXLHSX1F1Jt3MYLTDXVJPaZBxUD0q04pdv5AWbSMJ7v2HSxnvPfEfc1zu2b7XEBt2SDbYO5SROa7ATMEAnH1jfbcPXC9MjO11brvDuILGFIJBETG0kVZ2LIRQqiAPr9fP1r7bthRAAA3MAR33NctXddR0W8zttkF7mDufTvQSKV5U+tEeZ2Igxv59/pQeqUpQK+E19qPeNzNQoGP9RJ39gB/zQVA/FGmuIRk0FRPSRs8gR7mCftVdqfhPhrHXeS3lcwIyynBspncQJIqVp01sLNmxOKAQBsZOXnYDaAPWrrR27htrz8DcE7quwn0B9tqDL8PGk5tqLt52yTAGYU424yAG09J3/Ua4uNJk/wCfeU/mT6f7/VG0A5So8xV/Zt6oXYVLKWg4np3ZYXcQdj8w+wqM6ayT+TYIlsdhM83ad+2MMfMighf6TkrD3lTnk/1SX5e/feI3n1qPGjyXK7ebaQu/6rhyMCf19/0iKv2XV4rkLRfmzOOwTHbue8+R4rzcs6pbhFpbIWBLlYJ3Y4wD46d57kmgpeIDS8+7lfvK+V4tHYfkgOe0QoggnyalaLVaa3buPbuXQM7eTEEkktAAyG4O4PtUrVpquY+NqyyZXCAQJI5YCTv3JkEnxtXe8mr5TSLLNlbKjHZRkMpyO5A3B9aD5/5q00AhmM9oQz8xSY9JVt/arpTIB9az9lNb4t2Eb+po8ZtsIMkxiZ/uqebupF+MFa10CcoYSOpv7oMbbbUE+7ZVgQwBBEEH09Kp7/4Ztu7EvchiSVDQN8NthIA5Y29zVpeuuFYqmRAkDICT6T4qruXtcSQtu0veGJLCJWDEgyQX/YUEDi2n06XSr3LykW7SjGYhS2O8dRO8/apH4Z1NjO5bs3LlxiWZi3aQ0ECBAjICpGs+LJgLaZcLcyJ65OcCew6Ypw4asZ5raVYfloo3ynoJIMb9z9aCv4w+m57m5euAhlyVOxItv0iBMwWJA3rtrtXpltBCzrmjQQCSFFwArB/uaPoK+p8dIJtWC3T1en5ZyJMz8xA28TXXXJq4XFLLNy2DFl2JzEACZjGTExIoOOg+HOr6bly5dltxOA+YFdthG4+oqJpm0eClblyDHcnxcIjfsxPjvArQcNN3qFy2qDJoxI7ZGCQB52PfzUsWEMHBZ+g23n/O/wBaDO6nUab4dQXuIsuykBg0qssYiZAaa+6bUafmIvMuM2YwUgwDgsTt6Ed/1GtI1sGJAMdpHadjFEtgdgBO5gAUFLwzjdn5DeZjLb3ABEPgFmABuQB5NXlcDplgdKyPOI9cjA+on617tAgDI5H1iP4oPVxwASewBJ+g3rO8Nt6e5qme2rtcBeXjpXqII9jIPvWjcSCKKsUFfwfhFvTJjbk7AEnuQvb/ACf3qs/Ed2w6Wjf5ijK4AFiZFtg0xPie1W/FGu4gWMciRJY7AfTufpUG8ur5duGtNclsmI2+U4wPrHbxNBR8NXRcy1jzXYNbxkbIcbeMx2/oP3PitFpOA2bZLY5MSxlt/mc3CB47n08CpHDrdwIvMK5R1BVAGUDsR6Qf39qk32IU4gFo2BMCfEnxQVXBUs3MntKwi6zHIES5UAtB8EEV64zwmzcPNuqzFQNl77TvA7kZGpfCxdCnnsjNlsUEACBsffvUugxHERo+fdza6HzvFiIxB5IzO4gQsRO/2q9/Db2MHSyrgZZNmPmLbE79/lrlqhrOY+AtFMnKgxP+2OXJ8S0ydzFdP9WLbEvaLZJjGwVchkCT5ig96z8OWLjZMpjY4jYSCWmPXc1UcWXS/FxcN0XMrPaCshTiO3pvvV3xA6ksBa5aLCksxneTkoEfTfzNcNWNVzjhysJtyDGUR1fz2oKTSrouRfK83E2FzuEDqTFYg/KTGPt3r1peHaW6HKLfdQzBlgRl+WSPXbEeY7+1aPhK38T8Qbe4WETsvSMgT53n7V94mL0AadkUn5iw91/mJ/igoOJJpBchjdkWrAGO4xluX779QM154INHlfNrmk4Xs7jDYjLrCkbbHt/3q21I1eUKbUYW5kDdpOZA9O0V14SmqzY3zbw6sUQSR1dJJiDtM0GVtjQYje9EJ0wOr8hoAgT8snbzUniy6LFA4uqOS4VVHZeck7d5yx27R9qu76avmsE5QTLoMCVXBu47k5YiNtv2rzrl1kKEayW5bSWA3bNYgemM7dpoIfBhpfipt8xrud0ZkdIMvksjYR1D7Cah8N1eltopt3L6geTEmbkR27MQNh4FaHRDU8zrNsW8n6R8xEtiZHb+n+a4GxrAo6rLtMfJjAymZ37CRH3mgsNBxBLiKQSMtlDwGMCTt52IP3qbVFdGsCW4ayz9eRIgE49AHnvNW2iz5a8wgvAyjtMCf+aDvSlKBSlKCj/EtyxCLeDHcEBO53gL6kHfb2qNp+Gaa9YspyntoDcKodolSrT6bMf3qfxP4nmflNbVCFAyj5pbM9t9sYH1qXw1XFpeY6u36lAAI8RFBIsWgqqo7KAB9BsKgfiJrY07c0sElQcTvuwAA+pgVZVE4o1wWjyioeVguYHzCZ2PidqDlwG3bFgcq2bakscSIMyZJ+v/AOVYVH4flyxmyu28svY7+KkUGd/FVrTzbe+GkLdClY2HLYuTPsDFV8aQWLhFm6i821JgAu3MGBBJ33/zt4rVa9mFpzbgPiccjAyjaTBgfaqmdSLbTetFs03EAKuXUD7kbD3oONjSWNaea6XGHYZwBKOw7DzM/aKu7GhRHd1HU4UMfZRCj/r1qQK+0FHqtHY0q3r6oUJSWZImAAoAnYHYRWePwRZhyrzks5NuAcjNrIxMkA4H071q+JXLkXOU9tSLZgMRs3cM0jpEVXA6wkjnWRuerbYSmIxjcwX39xQchodNevBOXcy5NkwYAVBmUBHedmB+taOxp0QEIoUEliAANzuTXq2pxAYyQNzESfWPFe6DKp8L8cdrgu88f+0vy3333xxy/ep/4m4bZe2bl5GfFCsJGWJZWPfuJQH969htT8RBe0bWY22DBMWMR3LTH2H2q3oMrwZdKdTNu3cL53RzSJUNk+Sz4HzD9q68D41pzbWyOYFIIBuxuCxthZned4qztW74vjK6htktCYgMRvG/mOmoGhu6sQblyw48wwEdcHcDcgbAev03DhxzhmltWbataflqLkC32Ep1E+Zha+cC1VhbgWwl4lsQTAKqOXbgNBgbFP5rUKwIkGR6iq+/bv8AOUi6gtTupUSdhsDHs370FlSlKBSlKCu41p0dEFxWZTcUQp8kwC3qu+9TrNoKoVQAoEAAQAB4Fe6UCoPGraNYcXMikAkKYJggwI9Y7VOrnqVYoQhxaDBImD4JFBC4EycqEttaVWICsIPeZ+8zVjVfwUtg2d5bxyPUsQNh07em/wC9WFBW8dsWzZZruWKK7HEkH5SDEeYJiqjR6Ww9tlTS3VHMtneFyIbIPM9hEmtJqgcGxMNiYPoY2NceG2rip+bcDsSTIEAA9lHr9feglilKUGa4lptPbGpmw5BtTccf1jYYhifmECufCOE6W9my2nXG4QVcxLHBpif7Vgn0NWGtS+Oew1CAFfywwAFvYbk7+5+4rvwdb3UbtxLgJ6Svptt2+vmgsqUrnqZwbEgHEwT2BjufagzejGnfVlktXRc5iuW7KTy2h4mcYMfVq1FVHADd6ubet3em3GBG3T1EwN5O4PpVvQcLukRri3CoLJOJ9J2P+axWhGjIUCxeUHEbnuDdgTvuCdz7Ct3WZ0j6radVYfcdmH/qbxA326R70Gh0mnW2ioghVACj0Fe7lsNEgGDInwR2NehX2gClKUClKUClKUCvhr7Q0Ge4fxBLb8q1priguQYXYQ3LzPtsD9K0NVPFlcY46gWwbn9UdsIxX13GX71O0V0tbBLKx3BKfLIMGP2igkUpSgUpSgruNWFa002zclSpCmGxO5j7gVL0doKiqq4gD5fTzFdqUCqzjPEVtgoyO+QghQezMLff16v4NWdU9py9+5hqlaUIW0MSUOwy2M7Gf/lQdeAaREtApaNrIAlWMkQMRPvAFWdeUGwnfavVArP8N4HYkxZe3g8CWPUEcuG79id4+laCvKrE7nvNB6pSlApSlApSlApSlApSlBA4xpldAWt83A5BZjwQfrse1VXB9SFuBU011AwAYknFRk8SCInadt+sTWkrL6+wqXYua24g2KoMp3LmS0nIb+3yb0GopXCxrEdmVWBZDiw9DAP37iu9ApSlApSo2t11u0oa4wUGe8+BJ7ewNBG4vrcBAtvcJiQsiATAMx/FRPw1aTrZdMbMMwDMTk8scjBEwYHeuOps8+4nL1bqTaVgFU7rlJY7gCe3rWiVYFB9pSlApSlApSlApSlApSlApSlApSlAqFxK0cckt23cfr9N5AMHfePTeptKDN3L95L1xk0akZXDmD1NFtSD75EY9wOkVorTEgEiDAkentWd4nGnvrdd9QwJuOFVugYoWKsJE9jHuah6C+9pbl8tqCq7YXFHVndmU69tmifSD7UGwpXizcDKCOx9RH7jxXDX61bQBaTLBRA8n/FB3uvCkwTAmAJJ+lZ7WXrzvJ0asylghZgQAUkknxJ6Y9qr9XqnvI97LUoqJzAQgVWVgCFUB92AaJPmfSr3gemhDPOgtkDdeST38H5d4g+lBM0enEK7Iq3MMTjvAmSoMDaal0pQKUpQKUpQKUpQKUpQf//Z"/>
          <p:cNvSpPr>
            <a:spLocks noChangeAspect="1" noChangeArrowheads="1"/>
          </p:cNvSpPr>
          <p:nvPr/>
        </p:nvSpPr>
        <p:spPr bwMode="auto">
          <a:xfrm>
            <a:off x="1679575" y="4198937"/>
            <a:ext cx="1655758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ream :: Palm Trees by Anime-Fl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044503"/>
            <a:ext cx="2247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5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Total number of users</a:t>
            </a:r>
          </a:p>
          <a:p>
            <a:pPr lvl="1"/>
            <a:r>
              <a:rPr lang="en-US" dirty="0" err="1" smtClean="0"/>
              <a:t>DeveloperParadise</a:t>
            </a:r>
            <a:r>
              <a:rPr lang="en-US" dirty="0" smtClean="0"/>
              <a:t> – 23,000 (Active)</a:t>
            </a:r>
          </a:p>
          <a:p>
            <a:pPr lvl="1"/>
            <a:r>
              <a:rPr lang="en-US" dirty="0" err="1"/>
              <a:t>Bitbucket</a:t>
            </a:r>
            <a:r>
              <a:rPr lang="en-US" dirty="0"/>
              <a:t> – 190,098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Total number of repositories (Public)</a:t>
            </a:r>
          </a:p>
          <a:p>
            <a:pPr lvl="1"/>
            <a:r>
              <a:rPr lang="en-US" dirty="0" err="1" smtClean="0"/>
              <a:t>DeveloperParadise</a:t>
            </a:r>
            <a:r>
              <a:rPr lang="en-US" dirty="0" smtClean="0"/>
              <a:t> ~78,000</a:t>
            </a:r>
            <a:endParaRPr lang="en-US" dirty="0"/>
          </a:p>
          <a:p>
            <a:pPr lvl="1"/>
            <a:r>
              <a:rPr lang="en-US" dirty="0" err="1"/>
              <a:t>Bitbucket</a:t>
            </a:r>
            <a:r>
              <a:rPr lang="en-US" dirty="0"/>
              <a:t> – </a:t>
            </a:r>
            <a:r>
              <a:rPr lang="en-US" dirty="0"/>
              <a:t>416,900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Most popular language</a:t>
            </a:r>
          </a:p>
          <a:p>
            <a:pPr lvl="1"/>
            <a:r>
              <a:rPr lang="en-US" dirty="0" smtClean="0"/>
              <a:t>Python – 25,523 (# repo) </a:t>
            </a:r>
            <a:r>
              <a:rPr lang="en-US" dirty="0" err="1" smtClean="0"/>
              <a:t>DeveloperParadise</a:t>
            </a:r>
            <a:endParaRPr lang="en-US" dirty="0" smtClean="0"/>
          </a:p>
          <a:p>
            <a:pPr lvl="1"/>
            <a:r>
              <a:rPr lang="en-US" dirty="0"/>
              <a:t>Python </a:t>
            </a:r>
            <a:r>
              <a:rPr lang="en-US" dirty="0"/>
              <a:t>– </a:t>
            </a:r>
            <a:r>
              <a:rPr lang="en-US" dirty="0"/>
              <a:t>44,687* </a:t>
            </a:r>
            <a:r>
              <a:rPr lang="en-US" dirty="0" smtClean="0"/>
              <a:t>(# repo) </a:t>
            </a:r>
            <a:r>
              <a:rPr lang="en-US" dirty="0" err="1" smtClean="0"/>
              <a:t>Bitbucket</a:t>
            </a: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* Not considering unspecified language repositories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repositories per </a:t>
            </a:r>
            <a:r>
              <a:rPr lang="en-US" dirty="0" smtClean="0"/>
              <a:t>users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198026"/>
              </p:ext>
            </p:extLst>
          </p:nvPr>
        </p:nvGraphicFramePr>
        <p:xfrm>
          <a:off x="381000" y="1719263"/>
          <a:ext cx="8407400" cy="483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34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Top 10 </a:t>
            </a:r>
            <a:r>
              <a:rPr lang="en-US" dirty="0" smtClean="0">
                <a:solidFill>
                  <a:srgbClr val="FFFFFF"/>
                </a:solidFill>
              </a:rPr>
              <a:t>languages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937508"/>
              </p:ext>
            </p:extLst>
          </p:nvPr>
        </p:nvGraphicFramePr>
        <p:xfrm>
          <a:off x="381000" y="1761067"/>
          <a:ext cx="8381260" cy="47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968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Overall repo </a:t>
            </a:r>
            <a:r>
              <a:rPr lang="en-US" dirty="0" smtClean="0">
                <a:solidFill>
                  <a:srgbClr val="FFFFFF"/>
                </a:solidFill>
              </a:rPr>
              <a:t>size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719263"/>
          <a:ext cx="84074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3417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 by year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9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Number of repositories </a:t>
            </a:r>
            <a:r>
              <a:rPr lang="en-US" dirty="0" smtClean="0">
                <a:solidFill>
                  <a:srgbClr val="FFFFFF"/>
                </a:solidFill>
              </a:rPr>
              <a:t>added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595966"/>
              </p:ext>
            </p:extLst>
          </p:nvPr>
        </p:nvGraphicFramePr>
        <p:xfrm>
          <a:off x="381000" y="1719263"/>
          <a:ext cx="8407400" cy="48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591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Language </a:t>
            </a:r>
            <a:r>
              <a:rPr lang="en-US" dirty="0" smtClean="0">
                <a:solidFill>
                  <a:srgbClr val="FFFFFF"/>
                </a:solidFill>
              </a:rPr>
              <a:t>trends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278249"/>
              </p:ext>
            </p:extLst>
          </p:nvPr>
        </p:nvGraphicFramePr>
        <p:xfrm>
          <a:off x="381000" y="1719263"/>
          <a:ext cx="84074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834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saw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 is very popular</a:t>
            </a:r>
          </a:p>
          <a:p>
            <a:r>
              <a:rPr lang="en-US" dirty="0" smtClean="0"/>
              <a:t>Repositories can get big fast</a:t>
            </a:r>
          </a:p>
          <a:p>
            <a:r>
              <a:rPr lang="en-US" dirty="0" smtClean="0"/>
              <a:t>User base grows exponentially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we propose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Cater to popular languages</a:t>
            </a:r>
          </a:p>
          <a:p>
            <a:r>
              <a:rPr lang="en-US" dirty="0" smtClean="0"/>
              <a:t>Prepare for heavy network traffic</a:t>
            </a:r>
          </a:p>
          <a:p>
            <a:r>
              <a:rPr lang="en-US" dirty="0" smtClean="0"/>
              <a:t>Prepare for large population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8806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5" y="1595980"/>
            <a:ext cx="8862622" cy="5114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61" y="4940603"/>
            <a:ext cx="220205" cy="183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157" y="6054024"/>
            <a:ext cx="220205" cy="1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picture would you choose?</a:t>
            </a:r>
            <a:endParaRPr lang="en-US" dirty="0"/>
          </a:p>
        </p:txBody>
      </p:sp>
      <p:pic>
        <p:nvPicPr>
          <p:cNvPr id="2050" name="Picture 2" descr="http://www.lighthouse.asia/images/articles/money_working_for_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967" y="4033837"/>
            <a:ext cx="3142033" cy="22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unchng.com/wp-content/uploads/2013/09/Biztoon-illustration1-360x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795462"/>
            <a:ext cx="3429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7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Our business</a:t>
            </a:r>
          </a:p>
          <a:p>
            <a:r>
              <a:rPr lang="en-US" sz="3200" dirty="0" smtClean="0"/>
              <a:t>Our main competitor</a:t>
            </a:r>
          </a:p>
          <a:p>
            <a:r>
              <a:rPr lang="en-US" sz="3200" dirty="0" smtClean="0"/>
              <a:t>Data and Assumptions</a:t>
            </a:r>
            <a:endParaRPr lang="en-US" sz="3200" dirty="0"/>
          </a:p>
          <a:p>
            <a:r>
              <a:rPr lang="en-US" sz="3200" dirty="0" smtClean="0"/>
              <a:t>Comparisons with our main competitor</a:t>
            </a:r>
            <a:endParaRPr lang="en-US" sz="3200" dirty="0"/>
          </a:p>
          <a:p>
            <a:r>
              <a:rPr lang="en-US" sz="3200" dirty="0" smtClean="0"/>
              <a:t>Conclusions and Recommendations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1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BUSINESS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407408"/>
          </a:xfrm>
        </p:spPr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Developer Paradise was founded in 2012</a:t>
            </a:r>
          </a:p>
          <a:p>
            <a:r>
              <a:rPr lang="en-US" sz="3200" dirty="0" smtClean="0"/>
              <a:t>Active number of users: 23,000</a:t>
            </a:r>
          </a:p>
          <a:p>
            <a:r>
              <a:rPr lang="en-US" sz="3200" dirty="0" smtClean="0"/>
              <a:t>Total number of repos: </a:t>
            </a:r>
            <a:r>
              <a:rPr lang="en-US" sz="3200" dirty="0" smtClean="0"/>
              <a:t>~</a:t>
            </a:r>
            <a:r>
              <a:rPr lang="en-US" sz="3200" dirty="0" smtClean="0"/>
              <a:t>78,000 </a:t>
            </a:r>
            <a:endParaRPr lang="en-US" sz="3200" dirty="0"/>
          </a:p>
        </p:txBody>
      </p:sp>
      <p:pic>
        <p:nvPicPr>
          <p:cNvPr id="10" name="Picture 4" descr="Dream :: Palm Trees by Anime-Fl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63" y="105262"/>
            <a:ext cx="1674111" cy="14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80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COMPETITOR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37" y="101601"/>
            <a:ext cx="1796862" cy="1472006"/>
          </a:xfrm>
          <a:prstGeom prst="rect">
            <a:avLst/>
          </a:prstGeom>
        </p:spPr>
      </p:pic>
      <p:sp>
        <p:nvSpPr>
          <p:cNvPr id="21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407408"/>
          </a:xfrm>
        </p:spPr>
        <p:txBody>
          <a:bodyPr/>
          <a:lstStyle/>
          <a:p>
            <a:endParaRPr lang="en-US" sz="3200" dirty="0" smtClean="0"/>
          </a:p>
          <a:p>
            <a:r>
              <a:rPr lang="en-US" sz="3200" dirty="0" err="1" smtClean="0"/>
              <a:t>Bitbucket</a:t>
            </a:r>
            <a:r>
              <a:rPr lang="en-US" sz="3200" dirty="0" smtClean="0"/>
              <a:t> was founded in 2008</a:t>
            </a:r>
          </a:p>
          <a:p>
            <a:endParaRPr lang="en-US" sz="3200" dirty="0" smtClean="0"/>
          </a:p>
          <a:p>
            <a:r>
              <a:rPr lang="en-US" sz="3200" dirty="0" smtClean="0"/>
              <a:t>Manager: </a:t>
            </a:r>
            <a:r>
              <a:rPr lang="en-US" sz="3200" dirty="0" err="1" smtClean="0"/>
              <a:t>Atlassian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Actual number of users: ~1,000,000</a:t>
            </a:r>
          </a:p>
        </p:txBody>
      </p:sp>
    </p:spTree>
    <p:extLst>
      <p:ext uri="{BB962C8B-B14F-4D97-AF65-F5344CB8AC3E}">
        <p14:creationId xmlns:p14="http://schemas.microsoft.com/office/powerpoint/2010/main" val="148407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US" dirty="0" smtClean="0"/>
              <a:t>RCS support</a:t>
            </a:r>
          </a:p>
          <a:p>
            <a:r>
              <a:rPr lang="en-US" dirty="0" smtClean="0"/>
              <a:t>We already have an edge on the number of system supported by </a:t>
            </a:r>
            <a:r>
              <a:rPr lang="en-US" dirty="0" err="1" smtClean="0"/>
              <a:t>Bitbucket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Seamless transition for stakeholders using different RCS system.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16862"/>
              </p:ext>
            </p:extLst>
          </p:nvPr>
        </p:nvGraphicFramePr>
        <p:xfrm>
          <a:off x="1279753" y="3150437"/>
          <a:ext cx="6096000" cy="1290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57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DevelopersParadise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BitBucket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 smtClean="0"/>
                        <a:t>Git</a:t>
                      </a:r>
                      <a:endParaRPr lang="en-US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Mercurial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Subversion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 smtClean="0"/>
                        <a:t>Git</a:t>
                      </a:r>
                      <a:endParaRPr lang="en-US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Mercurial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AA0392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55" y="5002742"/>
            <a:ext cx="1537175" cy="10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US" dirty="0" smtClean="0"/>
              <a:t>Pricing Model</a:t>
            </a:r>
          </a:p>
          <a:p>
            <a:r>
              <a:rPr lang="en-US" dirty="0" smtClean="0"/>
              <a:t>Current trend shows that </a:t>
            </a:r>
            <a:r>
              <a:rPr lang="en-US" dirty="0" err="1" smtClean="0"/>
              <a:t>DeveloperParadise</a:t>
            </a:r>
            <a:r>
              <a:rPr lang="en-US" dirty="0" smtClean="0"/>
              <a:t> business model is slowly getting recognized in the community. </a:t>
            </a:r>
          </a:p>
          <a:p>
            <a:r>
              <a:rPr lang="en-US" dirty="0" smtClean="0"/>
              <a:t>Targeting different aspect of service.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30591"/>
              </p:ext>
            </p:extLst>
          </p:nvPr>
        </p:nvGraphicFramePr>
        <p:xfrm>
          <a:off x="592045" y="3436237"/>
          <a:ext cx="7797842" cy="128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DeveloperParadise</a:t>
                      </a:r>
                      <a:r>
                        <a:rPr lang="en-US" dirty="0" smtClean="0"/>
                        <a:t> pricing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Number of repositories       </a:t>
                      </a:r>
                      <a:r>
                        <a:rPr lang="en-US" baseline="0" dirty="0" smtClean="0"/>
                        <a:t>0-5    6-10    11-25    26-50    51-100    &gt; 100   </a:t>
                      </a:r>
                    </a:p>
                    <a:p>
                      <a:r>
                        <a:rPr lang="en-US" baseline="0" dirty="0" smtClean="0"/>
                        <a:t>Price                                      free   $10      $25      $50       $75          $150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39415"/>
              </p:ext>
            </p:extLst>
          </p:nvPr>
        </p:nvGraphicFramePr>
        <p:xfrm>
          <a:off x="592045" y="4841240"/>
          <a:ext cx="7913605" cy="128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36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Bitbucket</a:t>
                      </a:r>
                      <a:r>
                        <a:rPr lang="en-US" dirty="0" smtClean="0"/>
                        <a:t> pricing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Number of contributors</a:t>
                      </a:r>
                      <a:r>
                        <a:rPr lang="en-US" baseline="0" dirty="0" smtClean="0"/>
                        <a:t>      0-5    6-10    11-25    26-50    51-100    &gt; 100</a:t>
                      </a:r>
                    </a:p>
                    <a:p>
                      <a:r>
                        <a:rPr lang="en-US" baseline="0" dirty="0" smtClean="0"/>
                        <a:t>Price                                      free   $10      $25      $50      $100        $200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CC0005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67" y="6126479"/>
            <a:ext cx="318840" cy="459560"/>
          </a:xfrm>
          <a:prstGeom prst="rect">
            <a:avLst/>
          </a:prstGeom>
        </p:spPr>
      </p:pic>
      <p:pic>
        <p:nvPicPr>
          <p:cNvPr id="8" name="Picture 7" descr="CC0005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96" y="6238040"/>
            <a:ext cx="295267" cy="312415"/>
          </a:xfrm>
          <a:prstGeom prst="rect">
            <a:avLst/>
          </a:prstGeom>
        </p:spPr>
      </p:pic>
      <p:pic>
        <p:nvPicPr>
          <p:cNvPr id="9" name="Picture 8" descr="CC0005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43" y="6238040"/>
            <a:ext cx="332919" cy="347999"/>
          </a:xfrm>
          <a:prstGeom prst="rect">
            <a:avLst/>
          </a:prstGeom>
        </p:spPr>
      </p:pic>
      <p:pic>
        <p:nvPicPr>
          <p:cNvPr id="10" name="Picture 9" descr="CC0005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03" y="6175267"/>
            <a:ext cx="371772" cy="4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Access to private repositories is not available</a:t>
            </a:r>
          </a:p>
          <a:p>
            <a:endParaRPr lang="en-US" sz="24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t is hard to comment on size of repositories, there might be a possibility that a repository has more documentation rather than having actual codebase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  <a:p>
            <a:r>
              <a:rPr lang="en-US" sz="2400" dirty="0"/>
              <a:t>We can only access users who have at least one repositories</a:t>
            </a:r>
          </a:p>
          <a:p>
            <a:endParaRPr lang="en-US" sz="2400" dirty="0"/>
          </a:p>
          <a:p>
            <a:r>
              <a:rPr lang="en-US" sz="2400" dirty="0"/>
              <a:t>Repositories may not have language information</a:t>
            </a:r>
          </a:p>
          <a:p>
            <a:endParaRPr lang="en-US" sz="2400" dirty="0"/>
          </a:p>
          <a:p>
            <a:r>
              <a:rPr lang="en-US" sz="2400" dirty="0"/>
              <a:t>Access to User information is restricted</a:t>
            </a:r>
          </a:p>
          <a:p>
            <a:pPr marL="4572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3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Initially wanted to crawl Google search results</a:t>
            </a:r>
          </a:p>
          <a:p>
            <a:pPr lvl="1"/>
            <a:r>
              <a:rPr lang="en-US" dirty="0" smtClean="0"/>
              <a:t>Results were dynamically generated</a:t>
            </a:r>
          </a:p>
          <a:p>
            <a:pPr lvl="1"/>
            <a:r>
              <a:rPr lang="en-US" dirty="0" smtClean="0"/>
              <a:t>Searching would have been slow and tedious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 err="1" smtClean="0"/>
              <a:t>Bitbucket</a:t>
            </a:r>
            <a:r>
              <a:rPr lang="en-US" dirty="0" smtClean="0"/>
              <a:t> API 2.0 </a:t>
            </a:r>
          </a:p>
          <a:p>
            <a:pPr lvl="1"/>
            <a:r>
              <a:rPr lang="en-US" dirty="0" smtClean="0"/>
              <a:t>Request 100 repositories at a time</a:t>
            </a:r>
          </a:p>
          <a:p>
            <a:pPr lvl="1"/>
            <a:r>
              <a:rPr lang="en-US" dirty="0" smtClean="0"/>
              <a:t>Save repository information per users</a:t>
            </a:r>
          </a:p>
          <a:p>
            <a:pPr lvl="1"/>
            <a:r>
              <a:rPr lang="en-US" dirty="0" smtClean="0"/>
              <a:t>Cross-analyze repo information </a:t>
            </a:r>
          </a:p>
          <a:p>
            <a:pPr lvl="1"/>
            <a:r>
              <a:rPr lang="en-US" dirty="0" smtClean="0"/>
              <a:t>Lots of list comprehensions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2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2418</TotalTime>
  <Words>442</Words>
  <Application>Microsoft Macintosh PowerPoint</Application>
  <PresentationFormat>On-screen Show (4:3)</PresentationFormat>
  <Paragraphs>119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Grid</vt:lpstr>
      <vt:lpstr>Developerparadise   </vt:lpstr>
      <vt:lpstr>Which picture would you choose?</vt:lpstr>
      <vt:lpstr>Agenda</vt:lpstr>
      <vt:lpstr>OUR BUSINESS</vt:lpstr>
      <vt:lpstr>OUR COMPETITOR</vt:lpstr>
      <vt:lpstr>General Features</vt:lpstr>
      <vt:lpstr>General features</vt:lpstr>
      <vt:lpstr>Limitations</vt:lpstr>
      <vt:lpstr>Methodology</vt:lpstr>
      <vt:lpstr>Overview</vt:lpstr>
      <vt:lpstr>Number of repositories per users</vt:lpstr>
      <vt:lpstr>Top 10 languages</vt:lpstr>
      <vt:lpstr>Overall repo size </vt:lpstr>
      <vt:lpstr>Year by year trend</vt:lpstr>
      <vt:lpstr>Number of repositories added</vt:lpstr>
      <vt:lpstr>Language trends</vt:lpstr>
      <vt:lpstr>Conclusions and recommendations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Shires</dc:creator>
  <cp:lastModifiedBy>kapil Agrawal</cp:lastModifiedBy>
  <cp:revision>71</cp:revision>
  <dcterms:created xsi:type="dcterms:W3CDTF">2013-12-01T21:27:53Z</dcterms:created>
  <dcterms:modified xsi:type="dcterms:W3CDTF">2014-09-25T04:02:42Z</dcterms:modified>
</cp:coreProperties>
</file>